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CB7"/>
    <a:srgbClr val="F4454E"/>
    <a:srgbClr val="007CC0"/>
    <a:srgbClr val="F5F2EB"/>
    <a:srgbClr val="E0D3C2"/>
    <a:srgbClr val="D7C7B1"/>
    <a:srgbClr val="DECC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76" d="100"/>
          <a:sy n="76" d="100"/>
        </p:scale>
        <p:origin x="132" y="7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42D34E8C-E547-4BC9-B231-9F490B89D0B6}" type="datetimeFigureOut">
              <a:rPr lang="en-IN" smtClean="0"/>
              <a:t>23-01-2020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3316D9F-D782-4643-BD0F-FD3AF2C37CC5}" type="slidenum">
              <a:rPr lang="en-IN" smtClean="0"/>
              <a:t>‹#›</a:t>
            </a:fld>
            <a:endParaRPr lang="en-IN"/>
          </a:p>
        </p:txBody>
      </p:sp>
    </p:spTree>
    <p:extLst>
      <p:ext uri="{BB962C8B-B14F-4D97-AF65-F5344CB8AC3E}">
        <p14:creationId xmlns:p14="http://schemas.microsoft.com/office/powerpoint/2010/main" val="4270942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2D34E8C-E547-4BC9-B231-9F490B89D0B6}" type="datetimeFigureOut">
              <a:rPr lang="en-IN" smtClean="0"/>
              <a:t>23-01-2020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3316D9F-D782-4643-BD0F-FD3AF2C37CC5}" type="slidenum">
              <a:rPr lang="en-IN" smtClean="0"/>
              <a:t>‹#›</a:t>
            </a:fld>
            <a:endParaRPr lang="en-IN"/>
          </a:p>
        </p:txBody>
      </p:sp>
    </p:spTree>
    <p:extLst>
      <p:ext uri="{BB962C8B-B14F-4D97-AF65-F5344CB8AC3E}">
        <p14:creationId xmlns:p14="http://schemas.microsoft.com/office/powerpoint/2010/main" val="1941771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2D34E8C-E547-4BC9-B231-9F490B89D0B6}" type="datetimeFigureOut">
              <a:rPr lang="en-IN" smtClean="0"/>
              <a:t>23-01-2020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3316D9F-D782-4643-BD0F-FD3AF2C37CC5}" type="slidenum">
              <a:rPr lang="en-IN" smtClean="0"/>
              <a:t>‹#›</a:t>
            </a:fld>
            <a:endParaRPr lang="en-IN"/>
          </a:p>
        </p:txBody>
      </p:sp>
    </p:spTree>
    <p:extLst>
      <p:ext uri="{BB962C8B-B14F-4D97-AF65-F5344CB8AC3E}">
        <p14:creationId xmlns:p14="http://schemas.microsoft.com/office/powerpoint/2010/main" val="3069859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2D34E8C-E547-4BC9-B231-9F490B89D0B6}" type="datetimeFigureOut">
              <a:rPr lang="en-IN" smtClean="0"/>
              <a:t>23-01-2020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3316D9F-D782-4643-BD0F-FD3AF2C37CC5}" type="slidenum">
              <a:rPr lang="en-IN" smtClean="0"/>
              <a:t>‹#›</a:t>
            </a:fld>
            <a:endParaRPr lang="en-IN"/>
          </a:p>
        </p:txBody>
      </p:sp>
    </p:spTree>
    <p:extLst>
      <p:ext uri="{BB962C8B-B14F-4D97-AF65-F5344CB8AC3E}">
        <p14:creationId xmlns:p14="http://schemas.microsoft.com/office/powerpoint/2010/main" val="2659517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D34E8C-E547-4BC9-B231-9F490B89D0B6}" type="datetimeFigureOut">
              <a:rPr lang="en-IN" smtClean="0"/>
              <a:t>23-01-2020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3316D9F-D782-4643-BD0F-FD3AF2C37CC5}" type="slidenum">
              <a:rPr lang="en-IN" smtClean="0"/>
              <a:t>‹#›</a:t>
            </a:fld>
            <a:endParaRPr lang="en-IN"/>
          </a:p>
        </p:txBody>
      </p:sp>
    </p:spTree>
    <p:extLst>
      <p:ext uri="{BB962C8B-B14F-4D97-AF65-F5344CB8AC3E}">
        <p14:creationId xmlns:p14="http://schemas.microsoft.com/office/powerpoint/2010/main" val="2288417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42D34E8C-E547-4BC9-B231-9F490B89D0B6}" type="datetimeFigureOut">
              <a:rPr lang="en-IN" smtClean="0"/>
              <a:t>23-01-2020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3316D9F-D782-4643-BD0F-FD3AF2C37CC5}" type="slidenum">
              <a:rPr lang="en-IN" smtClean="0"/>
              <a:t>‹#›</a:t>
            </a:fld>
            <a:endParaRPr lang="en-IN"/>
          </a:p>
        </p:txBody>
      </p:sp>
    </p:spTree>
    <p:extLst>
      <p:ext uri="{BB962C8B-B14F-4D97-AF65-F5344CB8AC3E}">
        <p14:creationId xmlns:p14="http://schemas.microsoft.com/office/powerpoint/2010/main" val="1422705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42D34E8C-E547-4BC9-B231-9F490B89D0B6}" type="datetimeFigureOut">
              <a:rPr lang="en-IN" smtClean="0"/>
              <a:t>23-01-2020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3316D9F-D782-4643-BD0F-FD3AF2C37CC5}" type="slidenum">
              <a:rPr lang="en-IN" smtClean="0"/>
              <a:t>‹#›</a:t>
            </a:fld>
            <a:endParaRPr lang="en-IN"/>
          </a:p>
        </p:txBody>
      </p:sp>
    </p:spTree>
    <p:extLst>
      <p:ext uri="{BB962C8B-B14F-4D97-AF65-F5344CB8AC3E}">
        <p14:creationId xmlns:p14="http://schemas.microsoft.com/office/powerpoint/2010/main" val="1781067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42D34E8C-E547-4BC9-B231-9F490B89D0B6}" type="datetimeFigureOut">
              <a:rPr lang="en-IN" smtClean="0"/>
              <a:t>23-01-2020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3316D9F-D782-4643-BD0F-FD3AF2C37CC5}" type="slidenum">
              <a:rPr lang="en-IN" smtClean="0"/>
              <a:t>‹#›</a:t>
            </a:fld>
            <a:endParaRPr lang="en-IN"/>
          </a:p>
        </p:txBody>
      </p:sp>
    </p:spTree>
    <p:extLst>
      <p:ext uri="{BB962C8B-B14F-4D97-AF65-F5344CB8AC3E}">
        <p14:creationId xmlns:p14="http://schemas.microsoft.com/office/powerpoint/2010/main" val="2777379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D34E8C-E547-4BC9-B231-9F490B89D0B6}" type="datetimeFigureOut">
              <a:rPr lang="en-IN" smtClean="0"/>
              <a:t>23-01-2020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3316D9F-D782-4643-BD0F-FD3AF2C37CC5}" type="slidenum">
              <a:rPr lang="en-IN" smtClean="0"/>
              <a:t>‹#›</a:t>
            </a:fld>
            <a:endParaRPr lang="en-IN"/>
          </a:p>
        </p:txBody>
      </p:sp>
    </p:spTree>
    <p:extLst>
      <p:ext uri="{BB962C8B-B14F-4D97-AF65-F5344CB8AC3E}">
        <p14:creationId xmlns:p14="http://schemas.microsoft.com/office/powerpoint/2010/main" val="154165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D34E8C-E547-4BC9-B231-9F490B89D0B6}" type="datetimeFigureOut">
              <a:rPr lang="en-IN" smtClean="0"/>
              <a:t>23-01-2020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3316D9F-D782-4643-BD0F-FD3AF2C37CC5}" type="slidenum">
              <a:rPr lang="en-IN" smtClean="0"/>
              <a:t>‹#›</a:t>
            </a:fld>
            <a:endParaRPr lang="en-IN"/>
          </a:p>
        </p:txBody>
      </p:sp>
    </p:spTree>
    <p:extLst>
      <p:ext uri="{BB962C8B-B14F-4D97-AF65-F5344CB8AC3E}">
        <p14:creationId xmlns:p14="http://schemas.microsoft.com/office/powerpoint/2010/main" val="816742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D34E8C-E547-4BC9-B231-9F490B89D0B6}" type="datetimeFigureOut">
              <a:rPr lang="en-IN" smtClean="0"/>
              <a:t>23-01-2020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3316D9F-D782-4643-BD0F-FD3AF2C37CC5}" type="slidenum">
              <a:rPr lang="en-IN" smtClean="0"/>
              <a:t>‹#›</a:t>
            </a:fld>
            <a:endParaRPr lang="en-IN"/>
          </a:p>
        </p:txBody>
      </p:sp>
    </p:spTree>
    <p:extLst>
      <p:ext uri="{BB962C8B-B14F-4D97-AF65-F5344CB8AC3E}">
        <p14:creationId xmlns:p14="http://schemas.microsoft.com/office/powerpoint/2010/main" val="823111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D34E8C-E547-4BC9-B231-9F490B89D0B6}" type="datetimeFigureOut">
              <a:rPr lang="en-IN" smtClean="0"/>
              <a:t>23-01-2020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16D9F-D782-4643-BD0F-FD3AF2C37CC5}" type="slidenum">
              <a:rPr lang="en-IN" smtClean="0"/>
              <a:t>‹#›</a:t>
            </a:fld>
            <a:endParaRPr lang="en-IN"/>
          </a:p>
        </p:txBody>
      </p:sp>
    </p:spTree>
    <p:extLst>
      <p:ext uri="{BB962C8B-B14F-4D97-AF65-F5344CB8AC3E}">
        <p14:creationId xmlns:p14="http://schemas.microsoft.com/office/powerpoint/2010/main" val="1501514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2EB">
            <a:alpha val="92000"/>
          </a:srgb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038" y="283882"/>
            <a:ext cx="3481925" cy="1536794"/>
          </a:xfrm>
          <a:prstGeom prst="rect">
            <a:avLst/>
          </a:prstGeom>
        </p:spPr>
      </p:pic>
      <p:sp>
        <p:nvSpPr>
          <p:cNvPr id="8" name="TextBox 7"/>
          <p:cNvSpPr txBox="1"/>
          <p:nvPr/>
        </p:nvSpPr>
        <p:spPr>
          <a:xfrm>
            <a:off x="564766" y="2052177"/>
            <a:ext cx="11062469" cy="523220"/>
          </a:xfrm>
          <a:prstGeom prst="rect">
            <a:avLst/>
          </a:prstGeom>
          <a:noFill/>
        </p:spPr>
        <p:txBody>
          <a:bodyPr wrap="square" rtlCol="0" anchor="ctr">
            <a:spAutoFit/>
          </a:bodyPr>
          <a:lstStyle/>
          <a:p>
            <a:pPr algn="ctr">
              <a:spcAft>
                <a:spcPts val="600"/>
              </a:spcAft>
            </a:pPr>
            <a:r>
              <a:rPr lang="en-US" sz="2800" b="1" dirty="0" smtClean="0">
                <a:solidFill>
                  <a:schemeClr val="accent1">
                    <a:lumMod val="50000"/>
                  </a:schemeClr>
                </a:solidFill>
                <a:latin typeface="Calibri" panose="020F0502020204030204" pitchFamily="34" charset="0"/>
                <a:cs typeface="Calibri" panose="020F0502020204030204" pitchFamily="34" charset="0"/>
              </a:rPr>
              <a:t>Website Design, Website Development &amp; Software Developmet Company</a:t>
            </a:r>
            <a:endParaRPr lang="en-IN" sz="2800" b="1" dirty="0">
              <a:solidFill>
                <a:schemeClr val="accent1">
                  <a:lumMod val="50000"/>
                </a:schemeClr>
              </a:solidFill>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6455" y="6037255"/>
            <a:ext cx="8659091" cy="536864"/>
          </a:xfrm>
          <a:prstGeom prst="rect">
            <a:avLst/>
          </a:prstGeom>
        </p:spPr>
      </p:pic>
      <p:grpSp>
        <p:nvGrpSpPr>
          <p:cNvPr id="19" name="Group 18"/>
          <p:cNvGrpSpPr/>
          <p:nvPr/>
        </p:nvGrpSpPr>
        <p:grpSpPr>
          <a:xfrm>
            <a:off x="1061062" y="2949838"/>
            <a:ext cx="9282477" cy="2574963"/>
            <a:chOff x="1057714" y="2916219"/>
            <a:chExt cx="9282477" cy="2574963"/>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714" y="2916219"/>
              <a:ext cx="6256424" cy="2574963"/>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7861" y="2984909"/>
              <a:ext cx="3342330" cy="2403686"/>
            </a:xfrm>
            <a:prstGeom prst="rect">
              <a:avLst/>
            </a:prstGeom>
          </p:spPr>
        </p:pic>
      </p:grpSp>
    </p:spTree>
    <p:extLst>
      <p:ext uri="{BB962C8B-B14F-4D97-AF65-F5344CB8AC3E}">
        <p14:creationId xmlns:p14="http://schemas.microsoft.com/office/powerpoint/2010/main" val="1365310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2EB">
            <a:alpha val="92000"/>
          </a:srgbClr>
        </a:solidFill>
        <a:effectLst/>
      </p:bgPr>
    </p:bg>
    <p:spTree>
      <p:nvGrpSpPr>
        <p:cNvPr id="1" name=""/>
        <p:cNvGrpSpPr/>
        <p:nvPr/>
      </p:nvGrpSpPr>
      <p:grpSpPr>
        <a:xfrm>
          <a:off x="0" y="0"/>
          <a:ext cx="0" cy="0"/>
          <a:chOff x="0" y="0"/>
          <a:chExt cx="0" cy="0"/>
        </a:xfrm>
      </p:grpSpPr>
      <p:sp>
        <p:nvSpPr>
          <p:cNvPr id="4" name="TextBox 3"/>
          <p:cNvSpPr txBox="1"/>
          <p:nvPr/>
        </p:nvSpPr>
        <p:spPr>
          <a:xfrm>
            <a:off x="3488267" y="231860"/>
            <a:ext cx="5215467" cy="584775"/>
          </a:xfrm>
          <a:prstGeom prst="rect">
            <a:avLst/>
          </a:prstGeom>
          <a:noFill/>
        </p:spPr>
        <p:txBody>
          <a:bodyPr wrap="none" rtlCol="0">
            <a:spAutoFit/>
          </a:bodyPr>
          <a:lstStyle/>
          <a:p>
            <a:r>
              <a:rPr lang="en-IN" sz="3200" b="1" cap="all" dirty="0">
                <a:solidFill>
                  <a:srgbClr val="016CB7"/>
                </a:solidFill>
              </a:rPr>
              <a:t>ABOUT </a:t>
            </a:r>
            <a:r>
              <a:rPr lang="en-IN" sz="3200" cap="all" dirty="0">
                <a:solidFill>
                  <a:schemeClr val="accent1">
                    <a:lumMod val="50000"/>
                  </a:schemeClr>
                </a:solidFill>
              </a:rPr>
              <a:t>DNG WEB </a:t>
            </a:r>
            <a:r>
              <a:rPr lang="en-IN" sz="3200" cap="all" dirty="0" smtClean="0">
                <a:solidFill>
                  <a:schemeClr val="accent1">
                    <a:lumMod val="50000"/>
                  </a:schemeClr>
                </a:solidFill>
              </a:rPr>
              <a:t>DEVELOPER</a:t>
            </a:r>
            <a:endParaRPr lang="en-IN" sz="3200" b="1" cap="all" dirty="0">
              <a:solidFill>
                <a:schemeClr val="accent1">
                  <a:lumMod val="50000"/>
                </a:schemeClr>
              </a:solidFill>
            </a:endParaRPr>
          </a:p>
        </p:txBody>
      </p:sp>
      <p:sp>
        <p:nvSpPr>
          <p:cNvPr id="5" name="Rectangle 4"/>
          <p:cNvSpPr/>
          <p:nvPr/>
        </p:nvSpPr>
        <p:spPr>
          <a:xfrm>
            <a:off x="4860828" y="835386"/>
            <a:ext cx="2470344" cy="59740"/>
          </a:xfrm>
          <a:prstGeom prst="rect">
            <a:avLst/>
          </a:prstGeom>
          <a:solidFill>
            <a:srgbClr val="F44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254000" y="1031871"/>
            <a:ext cx="11595100" cy="2217915"/>
          </a:xfrm>
          <a:prstGeom prst="rect">
            <a:avLst/>
          </a:prstGeom>
          <a:noFill/>
        </p:spPr>
        <p:txBody>
          <a:bodyPr wrap="square" rtlCol="0">
            <a:spAutoFit/>
          </a:bodyPr>
          <a:lstStyle/>
          <a:p>
            <a:pPr algn="just">
              <a:lnSpc>
                <a:spcPts val="2800"/>
              </a:lnSpc>
              <a:spcBef>
                <a:spcPts val="600"/>
              </a:spcBef>
            </a:pPr>
            <a:r>
              <a:rPr lang="en-IN" dirty="0">
                <a:solidFill>
                  <a:schemeClr val="accent1">
                    <a:lumMod val="50000"/>
                  </a:schemeClr>
                </a:solidFill>
              </a:rPr>
              <a:t>DNG WEB DEVELOPER is a known </a:t>
            </a:r>
            <a:r>
              <a:rPr lang="en-IN" dirty="0" smtClean="0">
                <a:solidFill>
                  <a:schemeClr val="accent1">
                    <a:lumMod val="50000"/>
                  </a:schemeClr>
                </a:solidFill>
              </a:rPr>
              <a:t>andreputed </a:t>
            </a:r>
            <a:r>
              <a:rPr lang="en-IN" dirty="0">
                <a:solidFill>
                  <a:schemeClr val="accent1">
                    <a:lumMod val="50000"/>
                  </a:schemeClr>
                </a:solidFill>
              </a:rPr>
              <a:t>name in the IT industry in Ahmedabad since 2007. A decade of services and solutions par excellence, the huge clientele base with complete customer satisfaction is our motto. Once having worked with us, it is impossible to expect such quality and professionalism elsewhere. Our sheer dedication and expertise has made us a commendable entity in the web development sector and our motto is all-inclusive development with customer satisfaction. Our goal is overarching growth and making </a:t>
            </a:r>
            <a:r>
              <a:rPr lang="en-IN" dirty="0" smtClean="0">
                <a:solidFill>
                  <a:schemeClr val="accent1">
                    <a:lumMod val="50000"/>
                  </a:schemeClr>
                </a:solidFill>
              </a:rPr>
              <a:t>a paramount </a:t>
            </a:r>
            <a:r>
              <a:rPr lang="en-IN" dirty="0">
                <a:solidFill>
                  <a:schemeClr val="accent1">
                    <a:lumMod val="50000"/>
                  </a:schemeClr>
                </a:solidFill>
              </a:rPr>
              <a:t>service development entity which caters to all kinds of needs of the customers</a:t>
            </a: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2226" y="3477669"/>
            <a:ext cx="4768774" cy="3023402"/>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2" y="4198459"/>
            <a:ext cx="5914276" cy="2271082"/>
          </a:xfrm>
          <a:prstGeom prst="rect">
            <a:avLst/>
          </a:prstGeom>
        </p:spPr>
      </p:pic>
      <p:sp>
        <p:nvSpPr>
          <p:cNvPr id="20" name="TextBox 19"/>
          <p:cNvSpPr txBox="1"/>
          <p:nvPr/>
        </p:nvSpPr>
        <p:spPr>
          <a:xfrm>
            <a:off x="384449" y="3528368"/>
            <a:ext cx="6368502" cy="461665"/>
          </a:xfrm>
          <a:prstGeom prst="rect">
            <a:avLst/>
          </a:prstGeom>
          <a:noFill/>
        </p:spPr>
        <p:txBody>
          <a:bodyPr wrap="square" rtlCol="0" anchor="ctr">
            <a:spAutoFit/>
          </a:bodyPr>
          <a:lstStyle/>
          <a:p>
            <a:pPr algn="ctr"/>
            <a:r>
              <a:rPr lang="en-IN" sz="2300" b="1" dirty="0">
                <a:solidFill>
                  <a:srgbClr val="016CB7"/>
                </a:solidFill>
              </a:rPr>
              <a:t>We Provide Best Solutions Based Upon Your </a:t>
            </a:r>
            <a:r>
              <a:rPr lang="en-IN" sz="2300" b="1" dirty="0" smtClean="0">
                <a:solidFill>
                  <a:srgbClr val="016CB7"/>
                </a:solidFill>
              </a:rPr>
              <a:t>Needs</a:t>
            </a:r>
            <a:endParaRPr lang="en-IN" sz="2300" b="1" dirty="0">
              <a:solidFill>
                <a:srgbClr val="016CB7"/>
              </a:solidFill>
            </a:endParaRPr>
          </a:p>
        </p:txBody>
      </p:sp>
    </p:spTree>
    <p:extLst>
      <p:ext uri="{BB962C8B-B14F-4D97-AF65-F5344CB8AC3E}">
        <p14:creationId xmlns:p14="http://schemas.microsoft.com/office/powerpoint/2010/main" val="1719598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2EB">
            <a:alpha val="92000"/>
          </a:srgbClr>
        </a:solidFill>
        <a:effectLst/>
      </p:bgPr>
    </p:bg>
    <p:spTree>
      <p:nvGrpSpPr>
        <p:cNvPr id="1" name=""/>
        <p:cNvGrpSpPr/>
        <p:nvPr/>
      </p:nvGrpSpPr>
      <p:grpSpPr>
        <a:xfrm>
          <a:off x="0" y="0"/>
          <a:ext cx="0" cy="0"/>
          <a:chOff x="0" y="0"/>
          <a:chExt cx="0" cy="0"/>
        </a:xfrm>
      </p:grpSpPr>
      <p:sp>
        <p:nvSpPr>
          <p:cNvPr id="8" name="TextBox 7"/>
          <p:cNvSpPr txBox="1"/>
          <p:nvPr/>
        </p:nvSpPr>
        <p:spPr>
          <a:xfrm>
            <a:off x="3733526" y="164373"/>
            <a:ext cx="4724948" cy="483285"/>
          </a:xfrm>
          <a:prstGeom prst="rect">
            <a:avLst/>
          </a:prstGeom>
          <a:noFill/>
        </p:spPr>
        <p:txBody>
          <a:bodyPr wrap="none" rtlCol="0">
            <a:spAutoFit/>
          </a:bodyPr>
          <a:lstStyle/>
          <a:p>
            <a:r>
              <a:rPr lang="en-IN" sz="3200" b="1" cap="all" dirty="0" smtClean="0">
                <a:solidFill>
                  <a:srgbClr val="016CB7"/>
                </a:solidFill>
              </a:rPr>
              <a:t>Software </a:t>
            </a:r>
            <a:r>
              <a:rPr lang="en-IN" sz="3200" cap="all" dirty="0" smtClean="0">
                <a:solidFill>
                  <a:schemeClr val="accent1">
                    <a:lumMod val="50000"/>
                  </a:schemeClr>
                </a:solidFill>
              </a:rPr>
              <a:t>DevelopmeNT</a:t>
            </a:r>
            <a:endParaRPr lang="en-IN" sz="3200" b="1" cap="all" dirty="0">
              <a:solidFill>
                <a:schemeClr val="accent1">
                  <a:lumMod val="50000"/>
                </a:schemeClr>
              </a:solidFill>
            </a:endParaRPr>
          </a:p>
        </p:txBody>
      </p:sp>
      <p:sp>
        <p:nvSpPr>
          <p:cNvPr id="9" name="Rectangle 8"/>
          <p:cNvSpPr/>
          <p:nvPr/>
        </p:nvSpPr>
        <p:spPr>
          <a:xfrm>
            <a:off x="5167998" y="763477"/>
            <a:ext cx="1856005" cy="40804"/>
          </a:xfrm>
          <a:prstGeom prst="rect">
            <a:avLst/>
          </a:prstGeom>
          <a:solidFill>
            <a:srgbClr val="F44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TextBox 6"/>
          <p:cNvSpPr txBox="1"/>
          <p:nvPr/>
        </p:nvSpPr>
        <p:spPr>
          <a:xfrm>
            <a:off x="241777" y="1008717"/>
            <a:ext cx="5383846" cy="5196166"/>
          </a:xfrm>
          <a:prstGeom prst="rect">
            <a:avLst/>
          </a:prstGeom>
          <a:noFill/>
        </p:spPr>
        <p:txBody>
          <a:bodyPr wrap="none" rtlCol="0">
            <a:spAutoFit/>
          </a:bodyPr>
          <a:lstStyle/>
          <a:p>
            <a:pPr marL="457200" indent="-457200">
              <a:lnSpc>
                <a:spcPct val="150000"/>
              </a:lnSpc>
              <a:buFont typeface="Wingdings" panose="05000000000000000000" pitchFamily="2" charset="2"/>
              <a:buChar char="ü"/>
            </a:pPr>
            <a:r>
              <a:rPr lang="en-IN" sz="2800" b="1" dirty="0" smtClean="0">
                <a:solidFill>
                  <a:schemeClr val="accent1">
                    <a:lumMod val="50000"/>
                  </a:schemeClr>
                </a:solidFill>
              </a:rPr>
              <a:t>MLM Software</a:t>
            </a:r>
          </a:p>
          <a:p>
            <a:pPr marL="457200" indent="-457200">
              <a:lnSpc>
                <a:spcPct val="150000"/>
              </a:lnSpc>
              <a:buFont typeface="Wingdings" panose="05000000000000000000" pitchFamily="2" charset="2"/>
              <a:buChar char="ü"/>
            </a:pPr>
            <a:r>
              <a:rPr lang="en-IN" sz="2800" b="1" dirty="0" smtClean="0">
                <a:solidFill>
                  <a:schemeClr val="accent1">
                    <a:lumMod val="50000"/>
                  </a:schemeClr>
                </a:solidFill>
              </a:rPr>
              <a:t>Enterprise Solution Software</a:t>
            </a:r>
          </a:p>
          <a:p>
            <a:pPr marL="457200" indent="-457200">
              <a:lnSpc>
                <a:spcPct val="150000"/>
              </a:lnSpc>
              <a:buFont typeface="Wingdings" panose="05000000000000000000" pitchFamily="2" charset="2"/>
              <a:buChar char="ü"/>
            </a:pPr>
            <a:r>
              <a:rPr lang="en-IN" sz="2800" b="1" dirty="0" smtClean="0">
                <a:solidFill>
                  <a:schemeClr val="accent1">
                    <a:lumMod val="50000"/>
                  </a:schemeClr>
                </a:solidFill>
              </a:rPr>
              <a:t>Sales &amp; Purchase Software</a:t>
            </a:r>
          </a:p>
          <a:p>
            <a:pPr marL="457200" indent="-457200">
              <a:lnSpc>
                <a:spcPct val="150000"/>
              </a:lnSpc>
              <a:buFont typeface="Wingdings" panose="05000000000000000000" pitchFamily="2" charset="2"/>
              <a:buChar char="ü"/>
            </a:pPr>
            <a:r>
              <a:rPr lang="en-IN" sz="2800" b="1" dirty="0" smtClean="0">
                <a:solidFill>
                  <a:schemeClr val="accent1">
                    <a:lumMod val="50000"/>
                  </a:schemeClr>
                </a:solidFill>
              </a:rPr>
              <a:t>Educational Software</a:t>
            </a:r>
          </a:p>
          <a:p>
            <a:pPr marL="457200" indent="-457200">
              <a:lnSpc>
                <a:spcPct val="150000"/>
              </a:lnSpc>
              <a:buFont typeface="Wingdings" panose="05000000000000000000" pitchFamily="2" charset="2"/>
              <a:buChar char="ü"/>
            </a:pPr>
            <a:r>
              <a:rPr lang="en-IN" sz="2800" b="1" dirty="0" smtClean="0">
                <a:solidFill>
                  <a:schemeClr val="accent1">
                    <a:lumMod val="50000"/>
                  </a:schemeClr>
                </a:solidFill>
              </a:rPr>
              <a:t>Accommodation Software</a:t>
            </a:r>
          </a:p>
          <a:p>
            <a:pPr marL="457200" indent="-457200">
              <a:lnSpc>
                <a:spcPct val="150000"/>
              </a:lnSpc>
              <a:buFont typeface="Wingdings" panose="05000000000000000000" pitchFamily="2" charset="2"/>
              <a:buChar char="ü"/>
            </a:pPr>
            <a:r>
              <a:rPr lang="en-IN" sz="2800" b="1" dirty="0" smtClean="0">
                <a:solidFill>
                  <a:schemeClr val="accent1">
                    <a:lumMod val="50000"/>
                  </a:schemeClr>
                </a:solidFill>
              </a:rPr>
              <a:t>Hospital Management Software</a:t>
            </a:r>
          </a:p>
          <a:p>
            <a:pPr marL="457200" indent="-457200">
              <a:lnSpc>
                <a:spcPct val="150000"/>
              </a:lnSpc>
              <a:buFont typeface="Wingdings" panose="05000000000000000000" pitchFamily="2" charset="2"/>
              <a:buChar char="ü"/>
            </a:pPr>
            <a:r>
              <a:rPr lang="en-IN" sz="2800" b="1" dirty="0" smtClean="0">
                <a:solidFill>
                  <a:schemeClr val="accent1">
                    <a:lumMod val="50000"/>
                  </a:schemeClr>
                </a:solidFill>
              </a:rPr>
              <a:t>Transportation Software</a:t>
            </a:r>
          </a:p>
          <a:p>
            <a:pPr marL="457200" indent="-457200">
              <a:lnSpc>
                <a:spcPct val="150000"/>
              </a:lnSpc>
              <a:buFont typeface="Wingdings" panose="05000000000000000000" pitchFamily="2" charset="2"/>
              <a:buChar char="ü"/>
            </a:pPr>
            <a:r>
              <a:rPr lang="en-IN" sz="2800" b="1" dirty="0" smtClean="0">
                <a:solidFill>
                  <a:schemeClr val="accent1">
                    <a:lumMod val="50000"/>
                  </a:schemeClr>
                </a:solidFill>
              </a:rPr>
              <a:t>Lims Software</a:t>
            </a:r>
            <a:endParaRPr lang="en-IN" sz="2800" b="1" dirty="0">
              <a:solidFill>
                <a:schemeClr val="accent1">
                  <a:lumMod val="50000"/>
                </a:schemeClr>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8869" y="1249245"/>
            <a:ext cx="6341663" cy="4918311"/>
          </a:xfrm>
          <a:prstGeom prst="rect">
            <a:avLst/>
          </a:prstGeom>
        </p:spPr>
      </p:pic>
      <p:sp>
        <p:nvSpPr>
          <p:cNvPr id="16" name="Rectangle 15"/>
          <p:cNvSpPr/>
          <p:nvPr/>
        </p:nvSpPr>
        <p:spPr>
          <a:xfrm>
            <a:off x="0" y="6409319"/>
            <a:ext cx="12200532" cy="448681"/>
          </a:xfrm>
          <a:prstGeom prst="rect">
            <a:avLst/>
          </a:prstGeom>
          <a:solidFill>
            <a:srgbClr val="016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100" b="1" dirty="0" smtClean="0">
                <a:effectLst>
                  <a:outerShdw blurRad="38100" dist="38100" dir="2700000" algn="tl">
                    <a:srgbClr val="000000">
                      <a:alpha val="43137"/>
                    </a:srgbClr>
                  </a:outerShdw>
                </a:effectLst>
              </a:rPr>
              <a:t>www.dngwebdeveloper.com | +91 98248 90699</a:t>
            </a:r>
            <a:endParaRPr lang="en-IN" sz="21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2344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2EB">
            <a:alpha val="92000"/>
          </a:srgbClr>
        </a:solidFill>
        <a:effectLst/>
      </p:bgPr>
    </p:bg>
    <p:spTree>
      <p:nvGrpSpPr>
        <p:cNvPr id="1" name=""/>
        <p:cNvGrpSpPr/>
        <p:nvPr/>
      </p:nvGrpSpPr>
      <p:grpSpPr>
        <a:xfrm>
          <a:off x="0" y="0"/>
          <a:ext cx="0" cy="0"/>
          <a:chOff x="0" y="0"/>
          <a:chExt cx="0" cy="0"/>
        </a:xfrm>
      </p:grpSpPr>
      <p:sp>
        <p:nvSpPr>
          <p:cNvPr id="8" name="TextBox 7"/>
          <p:cNvSpPr txBox="1"/>
          <p:nvPr/>
        </p:nvSpPr>
        <p:spPr>
          <a:xfrm>
            <a:off x="3926688" y="164373"/>
            <a:ext cx="4338624" cy="584775"/>
          </a:xfrm>
          <a:prstGeom prst="rect">
            <a:avLst/>
          </a:prstGeom>
          <a:noFill/>
        </p:spPr>
        <p:txBody>
          <a:bodyPr wrap="none" rtlCol="0">
            <a:spAutoFit/>
          </a:bodyPr>
          <a:lstStyle/>
          <a:p>
            <a:r>
              <a:rPr lang="en-IN" sz="3200" b="1" cap="all" dirty="0" smtClean="0">
                <a:solidFill>
                  <a:srgbClr val="016CB7"/>
                </a:solidFill>
              </a:rPr>
              <a:t>WEBSITE </a:t>
            </a:r>
            <a:r>
              <a:rPr lang="en-IN" sz="3200" cap="all" dirty="0" smtClean="0">
                <a:solidFill>
                  <a:schemeClr val="accent1">
                    <a:lumMod val="50000"/>
                  </a:schemeClr>
                </a:solidFill>
              </a:rPr>
              <a:t>DevelopmeNT</a:t>
            </a:r>
            <a:endParaRPr lang="en-IN" sz="3200" b="1" cap="all" dirty="0">
              <a:solidFill>
                <a:schemeClr val="accent1">
                  <a:lumMod val="50000"/>
                </a:schemeClr>
              </a:solidFill>
            </a:endParaRPr>
          </a:p>
        </p:txBody>
      </p:sp>
      <p:sp>
        <p:nvSpPr>
          <p:cNvPr id="9" name="Rectangle 8"/>
          <p:cNvSpPr/>
          <p:nvPr/>
        </p:nvSpPr>
        <p:spPr>
          <a:xfrm>
            <a:off x="5167998" y="763477"/>
            <a:ext cx="1856005" cy="40804"/>
          </a:xfrm>
          <a:prstGeom prst="rect">
            <a:avLst/>
          </a:prstGeom>
          <a:solidFill>
            <a:srgbClr val="F44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TextBox 6"/>
          <p:cNvSpPr txBox="1"/>
          <p:nvPr/>
        </p:nvSpPr>
        <p:spPr>
          <a:xfrm>
            <a:off x="241777" y="1008717"/>
            <a:ext cx="5393784" cy="5262979"/>
          </a:xfrm>
          <a:prstGeom prst="rect">
            <a:avLst/>
          </a:prstGeom>
          <a:noFill/>
        </p:spPr>
        <p:txBody>
          <a:bodyPr wrap="none" rtlCol="0">
            <a:spAutoFit/>
          </a:bodyPr>
          <a:lstStyle/>
          <a:p>
            <a:pPr marL="457200" indent="-457200">
              <a:lnSpc>
                <a:spcPct val="150000"/>
              </a:lnSpc>
              <a:buFont typeface="Wingdings" panose="05000000000000000000" pitchFamily="2" charset="2"/>
              <a:buChar char="ü"/>
            </a:pPr>
            <a:r>
              <a:rPr lang="en-IN" sz="2800" b="1" dirty="0" smtClean="0">
                <a:solidFill>
                  <a:schemeClr val="accent1">
                    <a:lumMod val="50000"/>
                  </a:schemeClr>
                </a:solidFill>
              </a:rPr>
              <a:t>Web Portal Development</a:t>
            </a:r>
          </a:p>
          <a:p>
            <a:pPr marL="457200" indent="-457200">
              <a:lnSpc>
                <a:spcPct val="150000"/>
              </a:lnSpc>
              <a:buFont typeface="Wingdings" panose="05000000000000000000" pitchFamily="2" charset="2"/>
              <a:buChar char="ü"/>
            </a:pPr>
            <a:r>
              <a:rPr lang="en-IN" sz="2800" b="1" dirty="0" smtClean="0">
                <a:solidFill>
                  <a:schemeClr val="accent1">
                    <a:lumMod val="50000"/>
                  </a:schemeClr>
                </a:solidFill>
              </a:rPr>
              <a:t>E-Commarce Web Development</a:t>
            </a:r>
          </a:p>
          <a:p>
            <a:pPr marL="457200" indent="-457200">
              <a:lnSpc>
                <a:spcPct val="150000"/>
              </a:lnSpc>
              <a:buFont typeface="Wingdings" panose="05000000000000000000" pitchFamily="2" charset="2"/>
              <a:buChar char="ü"/>
            </a:pPr>
            <a:r>
              <a:rPr lang="en-IN" sz="2800" b="1" dirty="0" smtClean="0">
                <a:solidFill>
                  <a:schemeClr val="accent1">
                    <a:lumMod val="50000"/>
                  </a:schemeClr>
                </a:solidFill>
              </a:rPr>
              <a:t>Dynamic Web Development</a:t>
            </a:r>
          </a:p>
          <a:p>
            <a:pPr marL="457200" indent="-457200">
              <a:lnSpc>
                <a:spcPct val="150000"/>
              </a:lnSpc>
              <a:buFont typeface="Wingdings" panose="05000000000000000000" pitchFamily="2" charset="2"/>
              <a:buChar char="ü"/>
            </a:pPr>
            <a:r>
              <a:rPr lang="en-IN" sz="2800" b="1" dirty="0" smtClean="0">
                <a:solidFill>
                  <a:schemeClr val="accent1">
                    <a:lumMod val="50000"/>
                  </a:schemeClr>
                </a:solidFill>
              </a:rPr>
              <a:t>CMS Website Development</a:t>
            </a:r>
          </a:p>
          <a:p>
            <a:pPr marL="457200" indent="-457200">
              <a:lnSpc>
                <a:spcPct val="150000"/>
              </a:lnSpc>
              <a:buFont typeface="Wingdings" panose="05000000000000000000" pitchFamily="2" charset="2"/>
              <a:buChar char="ü"/>
            </a:pPr>
            <a:r>
              <a:rPr lang="en-IN" sz="2800" b="1" dirty="0" smtClean="0">
                <a:solidFill>
                  <a:schemeClr val="accent1">
                    <a:lumMod val="50000"/>
                  </a:schemeClr>
                </a:solidFill>
              </a:rPr>
              <a:t>Travel Portal Development</a:t>
            </a:r>
          </a:p>
          <a:p>
            <a:pPr marL="457200" indent="-457200">
              <a:lnSpc>
                <a:spcPct val="150000"/>
              </a:lnSpc>
              <a:buFont typeface="Wingdings" panose="05000000000000000000" pitchFamily="2" charset="2"/>
              <a:buChar char="ü"/>
            </a:pPr>
            <a:r>
              <a:rPr lang="en-IN" sz="2800" b="1" dirty="0" smtClean="0">
                <a:solidFill>
                  <a:schemeClr val="accent1">
                    <a:lumMod val="50000"/>
                  </a:schemeClr>
                </a:solidFill>
              </a:rPr>
              <a:t>Real Estate Portal Development</a:t>
            </a:r>
          </a:p>
          <a:p>
            <a:pPr marL="457200" indent="-457200">
              <a:lnSpc>
                <a:spcPct val="150000"/>
              </a:lnSpc>
              <a:buFont typeface="Wingdings" panose="05000000000000000000" pitchFamily="2" charset="2"/>
              <a:buChar char="ü"/>
            </a:pPr>
            <a:r>
              <a:rPr lang="en-IN" sz="2800" b="1" dirty="0" smtClean="0">
                <a:solidFill>
                  <a:schemeClr val="accent1">
                    <a:lumMod val="50000"/>
                  </a:schemeClr>
                </a:solidFill>
              </a:rPr>
              <a:t>E-learning Portal Development</a:t>
            </a:r>
          </a:p>
          <a:p>
            <a:pPr marL="457200" indent="-457200">
              <a:lnSpc>
                <a:spcPct val="150000"/>
              </a:lnSpc>
              <a:buFont typeface="Wingdings" panose="05000000000000000000" pitchFamily="2" charset="2"/>
              <a:buChar char="ü"/>
            </a:pPr>
            <a:r>
              <a:rPr lang="en-IN" sz="2800" b="1" dirty="0" smtClean="0">
                <a:solidFill>
                  <a:schemeClr val="accent1">
                    <a:lumMod val="50000"/>
                  </a:schemeClr>
                </a:solidFill>
              </a:rPr>
              <a:t>Directory Portal Development</a:t>
            </a:r>
            <a:endParaRPr lang="en-IN" sz="2800" b="1" dirty="0">
              <a:solidFill>
                <a:schemeClr val="accent1">
                  <a:lumMod val="50000"/>
                </a:schemeClr>
              </a:solidFill>
            </a:endParaRPr>
          </a:p>
        </p:txBody>
      </p:sp>
      <p:sp>
        <p:nvSpPr>
          <p:cNvPr id="16" name="Rectangle 15"/>
          <p:cNvSpPr/>
          <p:nvPr/>
        </p:nvSpPr>
        <p:spPr>
          <a:xfrm>
            <a:off x="0" y="6409319"/>
            <a:ext cx="12200532" cy="448681"/>
          </a:xfrm>
          <a:prstGeom prst="rect">
            <a:avLst/>
          </a:prstGeom>
          <a:solidFill>
            <a:srgbClr val="016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100" b="1" dirty="0" smtClean="0">
                <a:effectLst>
                  <a:outerShdw blurRad="38100" dist="38100" dir="2700000" algn="tl">
                    <a:srgbClr val="000000">
                      <a:alpha val="43137"/>
                    </a:srgbClr>
                  </a:outerShdw>
                </a:effectLst>
              </a:rPr>
              <a:t>www.dngwebdeveloper.com | +91 98248 90699</a:t>
            </a:r>
            <a:endParaRPr lang="en-IN" sz="2100" b="1"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3500" y="1264747"/>
            <a:ext cx="4701993" cy="4892421"/>
          </a:xfrm>
          <a:prstGeom prst="rect">
            <a:avLst/>
          </a:prstGeom>
        </p:spPr>
      </p:pic>
    </p:spTree>
    <p:extLst>
      <p:ext uri="{BB962C8B-B14F-4D97-AF65-F5344CB8AC3E}">
        <p14:creationId xmlns:p14="http://schemas.microsoft.com/office/powerpoint/2010/main" val="2167401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2EB">
            <a:alpha val="92000"/>
          </a:srgbClr>
        </a:solidFill>
        <a:effectLst/>
      </p:bgPr>
    </p:bg>
    <p:spTree>
      <p:nvGrpSpPr>
        <p:cNvPr id="1" name=""/>
        <p:cNvGrpSpPr/>
        <p:nvPr/>
      </p:nvGrpSpPr>
      <p:grpSpPr>
        <a:xfrm>
          <a:off x="0" y="0"/>
          <a:ext cx="0" cy="0"/>
          <a:chOff x="0" y="0"/>
          <a:chExt cx="0" cy="0"/>
        </a:xfrm>
      </p:grpSpPr>
      <p:sp>
        <p:nvSpPr>
          <p:cNvPr id="8" name="TextBox 7"/>
          <p:cNvSpPr txBox="1"/>
          <p:nvPr/>
        </p:nvSpPr>
        <p:spPr>
          <a:xfrm>
            <a:off x="4254406" y="164373"/>
            <a:ext cx="3683188" cy="584775"/>
          </a:xfrm>
          <a:prstGeom prst="rect">
            <a:avLst/>
          </a:prstGeom>
          <a:noFill/>
        </p:spPr>
        <p:txBody>
          <a:bodyPr wrap="none" rtlCol="0">
            <a:spAutoFit/>
          </a:bodyPr>
          <a:lstStyle/>
          <a:p>
            <a:r>
              <a:rPr lang="en-IN" sz="3200" b="1" cap="all" dirty="0" smtClean="0">
                <a:solidFill>
                  <a:srgbClr val="016CB7"/>
                </a:solidFill>
              </a:rPr>
              <a:t>WEBSITE </a:t>
            </a:r>
            <a:r>
              <a:rPr lang="en-IN" sz="3200" cap="all" dirty="0" smtClean="0">
                <a:solidFill>
                  <a:schemeClr val="accent1">
                    <a:lumMod val="50000"/>
                  </a:schemeClr>
                </a:solidFill>
              </a:rPr>
              <a:t>DESIGNING</a:t>
            </a:r>
            <a:endParaRPr lang="en-IN" sz="3200" b="1" cap="all" dirty="0">
              <a:solidFill>
                <a:schemeClr val="accent1">
                  <a:lumMod val="50000"/>
                </a:schemeClr>
              </a:solidFill>
            </a:endParaRPr>
          </a:p>
        </p:txBody>
      </p:sp>
      <p:sp>
        <p:nvSpPr>
          <p:cNvPr id="9" name="Rectangle 8"/>
          <p:cNvSpPr/>
          <p:nvPr/>
        </p:nvSpPr>
        <p:spPr>
          <a:xfrm>
            <a:off x="5167998" y="763477"/>
            <a:ext cx="1856005" cy="40804"/>
          </a:xfrm>
          <a:prstGeom prst="rect">
            <a:avLst/>
          </a:prstGeom>
          <a:solidFill>
            <a:srgbClr val="F44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TextBox 6"/>
          <p:cNvSpPr txBox="1"/>
          <p:nvPr/>
        </p:nvSpPr>
        <p:spPr>
          <a:xfrm>
            <a:off x="206277" y="1382898"/>
            <a:ext cx="4834721" cy="4616648"/>
          </a:xfrm>
          <a:prstGeom prst="rect">
            <a:avLst/>
          </a:prstGeom>
          <a:noFill/>
        </p:spPr>
        <p:txBody>
          <a:bodyPr wrap="none" rtlCol="0">
            <a:spAutoFit/>
          </a:bodyPr>
          <a:lstStyle/>
          <a:p>
            <a:pPr marL="457200" indent="-457200">
              <a:lnSpc>
                <a:spcPct val="150000"/>
              </a:lnSpc>
              <a:buFont typeface="Wingdings" panose="05000000000000000000" pitchFamily="2" charset="2"/>
              <a:buChar char="ü"/>
            </a:pPr>
            <a:r>
              <a:rPr lang="en-IN" sz="2800" b="1" dirty="0" smtClean="0">
                <a:solidFill>
                  <a:schemeClr val="accent1">
                    <a:lumMod val="50000"/>
                  </a:schemeClr>
                </a:solidFill>
              </a:rPr>
              <a:t>Static Web Designing</a:t>
            </a:r>
          </a:p>
          <a:p>
            <a:pPr marL="457200" indent="-457200">
              <a:lnSpc>
                <a:spcPct val="150000"/>
              </a:lnSpc>
              <a:buFont typeface="Wingdings" panose="05000000000000000000" pitchFamily="2" charset="2"/>
              <a:buChar char="ü"/>
            </a:pPr>
            <a:r>
              <a:rPr lang="en-IN" sz="2800" b="1" dirty="0" smtClean="0">
                <a:solidFill>
                  <a:schemeClr val="accent1">
                    <a:lumMod val="50000"/>
                  </a:schemeClr>
                </a:solidFill>
              </a:rPr>
              <a:t>Dynamic Web Designing</a:t>
            </a:r>
          </a:p>
          <a:p>
            <a:pPr marL="457200" indent="-457200">
              <a:lnSpc>
                <a:spcPct val="150000"/>
              </a:lnSpc>
              <a:buFont typeface="Wingdings" panose="05000000000000000000" pitchFamily="2" charset="2"/>
              <a:buChar char="ü"/>
            </a:pPr>
            <a:r>
              <a:rPr lang="en-IN" sz="2800" b="1" dirty="0" smtClean="0">
                <a:solidFill>
                  <a:schemeClr val="accent1">
                    <a:lumMod val="50000"/>
                  </a:schemeClr>
                </a:solidFill>
              </a:rPr>
              <a:t>Responsive Web Designing</a:t>
            </a:r>
          </a:p>
          <a:p>
            <a:pPr marL="457200" indent="-457200">
              <a:lnSpc>
                <a:spcPct val="150000"/>
              </a:lnSpc>
              <a:buFont typeface="Wingdings" panose="05000000000000000000" pitchFamily="2" charset="2"/>
              <a:buChar char="ü"/>
            </a:pPr>
            <a:r>
              <a:rPr lang="en-IN" sz="2800" b="1" dirty="0" smtClean="0">
                <a:solidFill>
                  <a:schemeClr val="accent1">
                    <a:lumMod val="50000"/>
                  </a:schemeClr>
                </a:solidFill>
              </a:rPr>
              <a:t>Custom Web Designing</a:t>
            </a:r>
          </a:p>
          <a:p>
            <a:pPr marL="457200" indent="-457200">
              <a:lnSpc>
                <a:spcPct val="150000"/>
              </a:lnSpc>
              <a:buFont typeface="Wingdings" panose="05000000000000000000" pitchFamily="2" charset="2"/>
              <a:buChar char="ü"/>
            </a:pPr>
            <a:r>
              <a:rPr lang="en-IN" sz="2800" b="1" dirty="0" smtClean="0">
                <a:solidFill>
                  <a:schemeClr val="accent1">
                    <a:lumMod val="50000"/>
                  </a:schemeClr>
                </a:solidFill>
              </a:rPr>
              <a:t>CMS Web Designing</a:t>
            </a:r>
          </a:p>
          <a:p>
            <a:pPr marL="457200" indent="-457200">
              <a:lnSpc>
                <a:spcPct val="150000"/>
              </a:lnSpc>
              <a:buFont typeface="Wingdings" panose="05000000000000000000" pitchFamily="2" charset="2"/>
              <a:buChar char="ü"/>
            </a:pPr>
            <a:r>
              <a:rPr lang="en-IN" sz="2800" b="1" dirty="0" smtClean="0">
                <a:solidFill>
                  <a:schemeClr val="accent1">
                    <a:lumMod val="50000"/>
                  </a:schemeClr>
                </a:solidFill>
              </a:rPr>
              <a:t>E-Commerce Web Designing</a:t>
            </a:r>
          </a:p>
          <a:p>
            <a:pPr marL="457200" indent="-457200">
              <a:lnSpc>
                <a:spcPct val="150000"/>
              </a:lnSpc>
              <a:buFont typeface="Wingdings" panose="05000000000000000000" pitchFamily="2" charset="2"/>
              <a:buChar char="ü"/>
            </a:pPr>
            <a:r>
              <a:rPr lang="en-IN" sz="2800" b="1" dirty="0" smtClean="0">
                <a:solidFill>
                  <a:schemeClr val="accent1">
                    <a:lumMod val="50000"/>
                  </a:schemeClr>
                </a:solidFill>
              </a:rPr>
              <a:t>Website Redesign</a:t>
            </a:r>
          </a:p>
        </p:txBody>
      </p:sp>
      <p:sp>
        <p:nvSpPr>
          <p:cNvPr id="16" name="Rectangle 15"/>
          <p:cNvSpPr/>
          <p:nvPr/>
        </p:nvSpPr>
        <p:spPr>
          <a:xfrm>
            <a:off x="0" y="6409319"/>
            <a:ext cx="12200532" cy="448681"/>
          </a:xfrm>
          <a:prstGeom prst="rect">
            <a:avLst/>
          </a:prstGeom>
          <a:solidFill>
            <a:srgbClr val="016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100" b="1" dirty="0" smtClean="0">
                <a:effectLst>
                  <a:outerShdw blurRad="38100" dist="38100" dir="2700000" algn="tl">
                    <a:srgbClr val="000000">
                      <a:alpha val="43137"/>
                    </a:srgbClr>
                  </a:outerShdw>
                </a:effectLst>
              </a:rPr>
              <a:t>www.dngwebdeveloper.com | +91 98248 90699</a:t>
            </a:r>
            <a:endParaRPr lang="en-IN" sz="21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4354" y="1608419"/>
            <a:ext cx="7107646" cy="4284382"/>
          </a:xfrm>
          <a:prstGeom prst="rect">
            <a:avLst/>
          </a:prstGeom>
        </p:spPr>
      </p:pic>
    </p:spTree>
    <p:extLst>
      <p:ext uri="{BB962C8B-B14F-4D97-AF65-F5344CB8AC3E}">
        <p14:creationId xmlns:p14="http://schemas.microsoft.com/office/powerpoint/2010/main" val="1512497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2EB">
            <a:alpha val="92000"/>
          </a:srgbClr>
        </a:solidFill>
        <a:effectLst/>
      </p:bgPr>
    </p:bg>
    <p:spTree>
      <p:nvGrpSpPr>
        <p:cNvPr id="1" name=""/>
        <p:cNvGrpSpPr/>
        <p:nvPr/>
      </p:nvGrpSpPr>
      <p:grpSpPr>
        <a:xfrm>
          <a:off x="0" y="0"/>
          <a:ext cx="0" cy="0"/>
          <a:chOff x="0" y="0"/>
          <a:chExt cx="0" cy="0"/>
        </a:xfrm>
      </p:grpSpPr>
      <p:sp>
        <p:nvSpPr>
          <p:cNvPr id="8" name="TextBox 7"/>
          <p:cNvSpPr txBox="1"/>
          <p:nvPr/>
        </p:nvSpPr>
        <p:spPr>
          <a:xfrm>
            <a:off x="4265307" y="164373"/>
            <a:ext cx="3661387" cy="584775"/>
          </a:xfrm>
          <a:prstGeom prst="rect">
            <a:avLst/>
          </a:prstGeom>
          <a:noFill/>
        </p:spPr>
        <p:txBody>
          <a:bodyPr wrap="none" rtlCol="0" anchor="ctr">
            <a:spAutoFit/>
          </a:bodyPr>
          <a:lstStyle/>
          <a:p>
            <a:pPr algn="ctr"/>
            <a:r>
              <a:rPr lang="en-IN" sz="3200" b="1" cap="all" dirty="0" smtClean="0">
                <a:solidFill>
                  <a:srgbClr val="016CB7"/>
                </a:solidFill>
              </a:rPr>
              <a:t>DIGITAL </a:t>
            </a:r>
            <a:r>
              <a:rPr lang="en-IN" sz="3200" cap="all" dirty="0" smtClean="0">
                <a:solidFill>
                  <a:schemeClr val="accent1">
                    <a:lumMod val="50000"/>
                  </a:schemeClr>
                </a:solidFill>
              </a:rPr>
              <a:t>MARKETING</a:t>
            </a:r>
            <a:endParaRPr lang="en-IN" sz="3200" b="1" cap="all" dirty="0">
              <a:solidFill>
                <a:schemeClr val="accent1">
                  <a:lumMod val="50000"/>
                </a:schemeClr>
              </a:solidFill>
            </a:endParaRPr>
          </a:p>
        </p:txBody>
      </p:sp>
      <p:sp>
        <p:nvSpPr>
          <p:cNvPr id="9" name="Rectangle 8"/>
          <p:cNvSpPr/>
          <p:nvPr/>
        </p:nvSpPr>
        <p:spPr>
          <a:xfrm>
            <a:off x="5167998" y="763477"/>
            <a:ext cx="1856005" cy="40804"/>
          </a:xfrm>
          <a:prstGeom prst="rect">
            <a:avLst/>
          </a:prstGeom>
          <a:solidFill>
            <a:srgbClr val="F44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TextBox 6"/>
          <p:cNvSpPr txBox="1"/>
          <p:nvPr/>
        </p:nvSpPr>
        <p:spPr>
          <a:xfrm>
            <a:off x="206277" y="1382898"/>
            <a:ext cx="5627181" cy="4616648"/>
          </a:xfrm>
          <a:prstGeom prst="rect">
            <a:avLst/>
          </a:prstGeom>
          <a:noFill/>
        </p:spPr>
        <p:txBody>
          <a:bodyPr wrap="none" rtlCol="0">
            <a:spAutoFit/>
          </a:bodyPr>
          <a:lstStyle/>
          <a:p>
            <a:pPr marL="457200" indent="-457200">
              <a:lnSpc>
                <a:spcPct val="150000"/>
              </a:lnSpc>
              <a:buFont typeface="Wingdings" panose="05000000000000000000" pitchFamily="2" charset="2"/>
              <a:buChar char="ü"/>
            </a:pPr>
            <a:r>
              <a:rPr lang="en-IN" sz="2800" b="1" dirty="0" smtClean="0">
                <a:solidFill>
                  <a:schemeClr val="accent1">
                    <a:lumMod val="50000"/>
                  </a:schemeClr>
                </a:solidFill>
              </a:rPr>
              <a:t>Google Adwords</a:t>
            </a:r>
          </a:p>
          <a:p>
            <a:pPr marL="457200" indent="-457200">
              <a:lnSpc>
                <a:spcPct val="150000"/>
              </a:lnSpc>
              <a:buFont typeface="Wingdings" panose="05000000000000000000" pitchFamily="2" charset="2"/>
              <a:buChar char="ü"/>
            </a:pPr>
            <a:r>
              <a:rPr lang="en-IN" sz="2800" b="1" dirty="0" smtClean="0">
                <a:solidFill>
                  <a:schemeClr val="accent1">
                    <a:lumMod val="50000"/>
                  </a:schemeClr>
                </a:solidFill>
              </a:rPr>
              <a:t>SEO (Search Engine Optimization)</a:t>
            </a:r>
          </a:p>
          <a:p>
            <a:pPr marL="457200" indent="-457200">
              <a:lnSpc>
                <a:spcPct val="150000"/>
              </a:lnSpc>
              <a:buFont typeface="Wingdings" panose="05000000000000000000" pitchFamily="2" charset="2"/>
              <a:buChar char="ü"/>
            </a:pPr>
            <a:r>
              <a:rPr lang="en-IN" sz="2800" b="1" dirty="0" smtClean="0">
                <a:solidFill>
                  <a:schemeClr val="accent1">
                    <a:lumMod val="50000"/>
                  </a:schemeClr>
                </a:solidFill>
              </a:rPr>
              <a:t>SMO (Social Media Optimization)</a:t>
            </a:r>
          </a:p>
          <a:p>
            <a:pPr marL="457200" indent="-457200">
              <a:lnSpc>
                <a:spcPct val="150000"/>
              </a:lnSpc>
              <a:buFont typeface="Wingdings" panose="05000000000000000000" pitchFamily="2" charset="2"/>
              <a:buChar char="ü"/>
            </a:pPr>
            <a:r>
              <a:rPr lang="en-IN" sz="2800" b="1" dirty="0" smtClean="0">
                <a:solidFill>
                  <a:schemeClr val="accent1">
                    <a:lumMod val="50000"/>
                  </a:schemeClr>
                </a:solidFill>
              </a:rPr>
              <a:t>Content Marketing</a:t>
            </a:r>
          </a:p>
          <a:p>
            <a:pPr marL="457200" indent="-457200">
              <a:lnSpc>
                <a:spcPct val="150000"/>
              </a:lnSpc>
              <a:buFont typeface="Wingdings" panose="05000000000000000000" pitchFamily="2" charset="2"/>
              <a:buChar char="ü"/>
            </a:pPr>
            <a:r>
              <a:rPr lang="en-IN" sz="2800" b="1" dirty="0" smtClean="0">
                <a:solidFill>
                  <a:schemeClr val="accent1">
                    <a:lumMod val="50000"/>
                  </a:schemeClr>
                </a:solidFill>
              </a:rPr>
              <a:t>Ecommerce website promotion</a:t>
            </a:r>
          </a:p>
          <a:p>
            <a:pPr marL="457200" indent="-457200">
              <a:lnSpc>
                <a:spcPct val="150000"/>
              </a:lnSpc>
              <a:buFont typeface="Wingdings" panose="05000000000000000000" pitchFamily="2" charset="2"/>
              <a:buChar char="ü"/>
            </a:pPr>
            <a:r>
              <a:rPr lang="en-IN" sz="2800" b="1" dirty="0" smtClean="0">
                <a:solidFill>
                  <a:schemeClr val="accent1">
                    <a:lumMod val="50000"/>
                  </a:schemeClr>
                </a:solidFill>
              </a:rPr>
              <a:t>Email Marketing</a:t>
            </a:r>
          </a:p>
          <a:p>
            <a:pPr marL="457200" indent="-457200">
              <a:lnSpc>
                <a:spcPct val="150000"/>
              </a:lnSpc>
              <a:buFont typeface="Wingdings" panose="05000000000000000000" pitchFamily="2" charset="2"/>
              <a:buChar char="ü"/>
            </a:pPr>
            <a:r>
              <a:rPr lang="en-IN" sz="2800" b="1" dirty="0" smtClean="0">
                <a:solidFill>
                  <a:schemeClr val="accent1">
                    <a:lumMod val="50000"/>
                  </a:schemeClr>
                </a:solidFill>
              </a:rPr>
              <a:t>WhatsApp Marketing</a:t>
            </a:r>
          </a:p>
        </p:txBody>
      </p:sp>
      <p:sp>
        <p:nvSpPr>
          <p:cNvPr id="16" name="Rectangle 15"/>
          <p:cNvSpPr/>
          <p:nvPr/>
        </p:nvSpPr>
        <p:spPr>
          <a:xfrm>
            <a:off x="0" y="6409319"/>
            <a:ext cx="12200532" cy="448681"/>
          </a:xfrm>
          <a:prstGeom prst="rect">
            <a:avLst/>
          </a:prstGeom>
          <a:solidFill>
            <a:srgbClr val="016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100" b="1" dirty="0" smtClean="0">
                <a:effectLst>
                  <a:outerShdw blurRad="38100" dist="38100" dir="2700000" algn="tl">
                    <a:srgbClr val="000000">
                      <a:alpha val="43137"/>
                    </a:srgbClr>
                  </a:outerShdw>
                </a:effectLst>
              </a:rPr>
              <a:t>www.dngwebdeveloper.com | +91 98248 90699</a:t>
            </a:r>
            <a:endParaRPr lang="en-IN" sz="2100" b="1" dirty="0">
              <a:effectLst>
                <a:outerShdw blurRad="38100" dist="38100" dir="2700000" algn="tl">
                  <a:srgbClr val="000000">
                    <a:alpha val="43137"/>
                  </a:srgbClr>
                </a:outerShdw>
              </a:effectLst>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7103" y="1562083"/>
            <a:ext cx="4258277" cy="4258277"/>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5511" y="2262391"/>
            <a:ext cx="1538576" cy="2908460"/>
          </a:xfrm>
          <a:prstGeom prst="rect">
            <a:avLst/>
          </a:prstGeom>
        </p:spPr>
      </p:pic>
    </p:spTree>
    <p:extLst>
      <p:ext uri="{BB962C8B-B14F-4D97-AF65-F5344CB8AC3E}">
        <p14:creationId xmlns:p14="http://schemas.microsoft.com/office/powerpoint/2010/main" val="1213478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2EB">
            <a:alpha val="92000"/>
          </a:srgbClr>
        </a:solidFill>
        <a:effectLst/>
      </p:bgPr>
    </p:bg>
    <p:spTree>
      <p:nvGrpSpPr>
        <p:cNvPr id="1" name=""/>
        <p:cNvGrpSpPr/>
        <p:nvPr/>
      </p:nvGrpSpPr>
      <p:grpSpPr>
        <a:xfrm>
          <a:off x="0" y="0"/>
          <a:ext cx="0" cy="0"/>
          <a:chOff x="0" y="0"/>
          <a:chExt cx="0" cy="0"/>
        </a:xfrm>
      </p:grpSpPr>
      <p:sp>
        <p:nvSpPr>
          <p:cNvPr id="8" name="TextBox 7"/>
          <p:cNvSpPr txBox="1"/>
          <p:nvPr/>
        </p:nvSpPr>
        <p:spPr>
          <a:xfrm>
            <a:off x="3594065" y="202473"/>
            <a:ext cx="5003870" cy="584775"/>
          </a:xfrm>
          <a:prstGeom prst="rect">
            <a:avLst/>
          </a:prstGeom>
          <a:noFill/>
        </p:spPr>
        <p:txBody>
          <a:bodyPr wrap="none" rtlCol="0" anchor="ctr">
            <a:spAutoFit/>
          </a:bodyPr>
          <a:lstStyle/>
          <a:p>
            <a:pPr algn="ctr"/>
            <a:r>
              <a:rPr lang="en-IN" sz="3200" b="1" cap="all" dirty="0" smtClean="0">
                <a:solidFill>
                  <a:srgbClr val="016CB7"/>
                </a:solidFill>
              </a:rPr>
              <a:t>MOBIAL APP </a:t>
            </a:r>
            <a:r>
              <a:rPr lang="en-IN" sz="3200" cap="all" dirty="0" smtClean="0">
                <a:solidFill>
                  <a:schemeClr val="accent1">
                    <a:lumMod val="50000"/>
                  </a:schemeClr>
                </a:solidFill>
              </a:rPr>
              <a:t>DEVELOPMENT</a:t>
            </a:r>
            <a:endParaRPr lang="en-IN" sz="3200" b="1" cap="all" dirty="0">
              <a:solidFill>
                <a:schemeClr val="accent1">
                  <a:lumMod val="50000"/>
                </a:schemeClr>
              </a:solidFill>
            </a:endParaRPr>
          </a:p>
        </p:txBody>
      </p:sp>
      <p:sp>
        <p:nvSpPr>
          <p:cNvPr id="9" name="Rectangle 8"/>
          <p:cNvSpPr/>
          <p:nvPr/>
        </p:nvSpPr>
        <p:spPr>
          <a:xfrm>
            <a:off x="5167998" y="814277"/>
            <a:ext cx="1856005" cy="40804"/>
          </a:xfrm>
          <a:prstGeom prst="rect">
            <a:avLst/>
          </a:prstGeom>
          <a:solidFill>
            <a:srgbClr val="F44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TextBox 6"/>
          <p:cNvSpPr txBox="1"/>
          <p:nvPr/>
        </p:nvSpPr>
        <p:spPr>
          <a:xfrm>
            <a:off x="206277" y="1382898"/>
            <a:ext cx="5311582" cy="4549835"/>
          </a:xfrm>
          <a:prstGeom prst="rect">
            <a:avLst/>
          </a:prstGeom>
          <a:noFill/>
        </p:spPr>
        <p:txBody>
          <a:bodyPr wrap="none" rtlCol="0">
            <a:spAutoFit/>
          </a:bodyPr>
          <a:lstStyle/>
          <a:p>
            <a:pPr marL="457200" indent="-457200">
              <a:lnSpc>
                <a:spcPct val="150000"/>
              </a:lnSpc>
              <a:buFont typeface="Wingdings" panose="05000000000000000000" pitchFamily="2" charset="2"/>
              <a:buChar char="ü"/>
            </a:pPr>
            <a:r>
              <a:rPr lang="en-IN" sz="2800" b="1" dirty="0">
                <a:solidFill>
                  <a:schemeClr val="accent1">
                    <a:lumMod val="50000"/>
                  </a:schemeClr>
                </a:solidFill>
              </a:rPr>
              <a:t>Android App Development</a:t>
            </a:r>
          </a:p>
          <a:p>
            <a:pPr marL="457200" indent="-457200">
              <a:lnSpc>
                <a:spcPct val="150000"/>
              </a:lnSpc>
              <a:buFont typeface="Wingdings" panose="05000000000000000000" pitchFamily="2" charset="2"/>
              <a:buChar char="ü"/>
            </a:pPr>
            <a:r>
              <a:rPr lang="en-IN" sz="2800" b="1" dirty="0">
                <a:solidFill>
                  <a:schemeClr val="accent1">
                    <a:lumMod val="50000"/>
                  </a:schemeClr>
                </a:solidFill>
              </a:rPr>
              <a:t>IOS App Development</a:t>
            </a:r>
          </a:p>
          <a:p>
            <a:pPr marL="457200" indent="-457200">
              <a:lnSpc>
                <a:spcPct val="150000"/>
              </a:lnSpc>
              <a:buFont typeface="Wingdings" panose="05000000000000000000" pitchFamily="2" charset="2"/>
              <a:buChar char="ü"/>
            </a:pPr>
            <a:r>
              <a:rPr lang="en-IN" sz="2800" b="1" dirty="0">
                <a:solidFill>
                  <a:schemeClr val="accent1">
                    <a:lumMod val="50000"/>
                  </a:schemeClr>
                </a:solidFill>
              </a:rPr>
              <a:t>Flutter App Development</a:t>
            </a:r>
          </a:p>
          <a:p>
            <a:pPr marL="457200" indent="-457200">
              <a:lnSpc>
                <a:spcPct val="150000"/>
              </a:lnSpc>
              <a:buFont typeface="Wingdings" panose="05000000000000000000" pitchFamily="2" charset="2"/>
              <a:buChar char="ü"/>
            </a:pPr>
            <a:r>
              <a:rPr lang="en-IN" sz="2800" b="1" dirty="0">
                <a:solidFill>
                  <a:schemeClr val="accent1">
                    <a:lumMod val="50000"/>
                  </a:schemeClr>
                </a:solidFill>
              </a:rPr>
              <a:t>React Native App Development</a:t>
            </a:r>
          </a:p>
          <a:p>
            <a:pPr marL="457200" indent="-457200">
              <a:lnSpc>
                <a:spcPct val="150000"/>
              </a:lnSpc>
              <a:buFont typeface="Wingdings" panose="05000000000000000000" pitchFamily="2" charset="2"/>
              <a:buChar char="ü"/>
            </a:pPr>
            <a:r>
              <a:rPr lang="en-IN" sz="2800" b="1" dirty="0">
                <a:solidFill>
                  <a:schemeClr val="accent1">
                    <a:lumMod val="50000"/>
                  </a:schemeClr>
                </a:solidFill>
              </a:rPr>
              <a:t>IONIC App Development</a:t>
            </a:r>
          </a:p>
          <a:p>
            <a:pPr marL="457200" indent="-457200">
              <a:lnSpc>
                <a:spcPct val="150000"/>
              </a:lnSpc>
              <a:buFont typeface="Wingdings" panose="05000000000000000000" pitchFamily="2" charset="2"/>
              <a:buChar char="ü"/>
            </a:pPr>
            <a:r>
              <a:rPr lang="en-IN" sz="2800" b="1" dirty="0">
                <a:solidFill>
                  <a:schemeClr val="accent1">
                    <a:lumMod val="50000"/>
                  </a:schemeClr>
                </a:solidFill>
              </a:rPr>
              <a:t>Hybrid App Development</a:t>
            </a:r>
          </a:p>
          <a:p>
            <a:pPr marL="457200" indent="-457200">
              <a:lnSpc>
                <a:spcPct val="150000"/>
              </a:lnSpc>
              <a:buFont typeface="Wingdings" panose="05000000000000000000" pitchFamily="2" charset="2"/>
              <a:buChar char="ü"/>
            </a:pPr>
            <a:r>
              <a:rPr lang="en-IN" sz="2800" b="1" dirty="0">
                <a:solidFill>
                  <a:schemeClr val="accent1">
                    <a:lumMod val="50000"/>
                  </a:schemeClr>
                </a:solidFill>
              </a:rPr>
              <a:t>Mobile App maintenance</a:t>
            </a:r>
            <a:endParaRPr lang="en-IN" sz="2800" b="1" dirty="0" smtClean="0">
              <a:solidFill>
                <a:schemeClr val="accent1">
                  <a:lumMod val="50000"/>
                </a:schemeClr>
              </a:solidFill>
            </a:endParaRPr>
          </a:p>
        </p:txBody>
      </p:sp>
      <p:sp>
        <p:nvSpPr>
          <p:cNvPr id="16" name="Rectangle 15"/>
          <p:cNvSpPr/>
          <p:nvPr/>
        </p:nvSpPr>
        <p:spPr>
          <a:xfrm>
            <a:off x="0" y="6409319"/>
            <a:ext cx="12200532" cy="448681"/>
          </a:xfrm>
          <a:prstGeom prst="rect">
            <a:avLst/>
          </a:prstGeom>
          <a:solidFill>
            <a:srgbClr val="016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100" b="1" dirty="0" smtClean="0">
                <a:effectLst>
                  <a:outerShdw blurRad="38100" dist="38100" dir="2700000" algn="tl">
                    <a:srgbClr val="000000">
                      <a:alpha val="43137"/>
                    </a:srgbClr>
                  </a:outerShdw>
                </a:effectLst>
              </a:rPr>
              <a:t>www.dngwebdeveloper.com | +91 98248 90699</a:t>
            </a:r>
            <a:endParaRPr lang="en-IN" sz="2100" b="1"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8084" y="1525344"/>
            <a:ext cx="3860633" cy="425827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1917" y="2792846"/>
            <a:ext cx="865909" cy="86590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5892" y="3942532"/>
            <a:ext cx="865909" cy="86590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0059" y="3942532"/>
            <a:ext cx="865909" cy="86590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2180" y="5089623"/>
            <a:ext cx="865909" cy="865909"/>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12642" y="1463863"/>
            <a:ext cx="865909" cy="865909"/>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93084" y="1463863"/>
            <a:ext cx="865909" cy="865909"/>
          </a:xfrm>
          <a:prstGeom prst="rect">
            <a:avLst/>
          </a:prstGeom>
        </p:spPr>
      </p:pic>
    </p:spTree>
    <p:extLst>
      <p:ext uri="{BB962C8B-B14F-4D97-AF65-F5344CB8AC3E}">
        <p14:creationId xmlns:p14="http://schemas.microsoft.com/office/powerpoint/2010/main" val="4220568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64766" y="862205"/>
            <a:ext cx="11062469" cy="5133591"/>
            <a:chOff x="564766" y="283882"/>
            <a:chExt cx="11062469" cy="5133591"/>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038" y="283882"/>
              <a:ext cx="3481925" cy="1536794"/>
            </a:xfrm>
            <a:prstGeom prst="rect">
              <a:avLst/>
            </a:prstGeom>
          </p:spPr>
        </p:pic>
        <p:sp>
          <p:nvSpPr>
            <p:cNvPr id="8" name="TextBox 7"/>
            <p:cNvSpPr txBox="1"/>
            <p:nvPr/>
          </p:nvSpPr>
          <p:spPr>
            <a:xfrm>
              <a:off x="564766" y="2153777"/>
              <a:ext cx="11062469" cy="523220"/>
            </a:xfrm>
            <a:prstGeom prst="rect">
              <a:avLst/>
            </a:prstGeom>
            <a:noFill/>
          </p:spPr>
          <p:txBody>
            <a:bodyPr wrap="square" rtlCol="0" anchor="ctr">
              <a:spAutoFit/>
            </a:bodyPr>
            <a:lstStyle/>
            <a:p>
              <a:pPr algn="ctr">
                <a:spcAft>
                  <a:spcPts val="600"/>
                </a:spcAft>
              </a:pPr>
              <a:r>
                <a:rPr lang="en-US" sz="2800" b="1" dirty="0" smtClean="0">
                  <a:solidFill>
                    <a:schemeClr val="accent1">
                      <a:lumMod val="50000"/>
                    </a:schemeClr>
                  </a:solidFill>
                  <a:latin typeface="Calibri" panose="020F0502020204030204" pitchFamily="34" charset="0"/>
                  <a:cs typeface="Calibri" panose="020F0502020204030204" pitchFamily="34" charset="0"/>
                </a:rPr>
                <a:t>Website Design, Website Development &amp; Software Developmet Company</a:t>
              </a:r>
              <a:endParaRPr lang="en-IN" sz="2800" b="1" dirty="0">
                <a:solidFill>
                  <a:schemeClr val="accent1">
                    <a:lumMod val="50000"/>
                  </a:schemeClr>
                </a:solidFill>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6455" y="3306755"/>
              <a:ext cx="8659091" cy="536864"/>
            </a:xfrm>
            <a:prstGeom prst="rect">
              <a:avLst/>
            </a:prstGeom>
          </p:spPr>
        </p:pic>
        <p:sp>
          <p:nvSpPr>
            <p:cNvPr id="9" name="TextBox 8"/>
            <p:cNvSpPr txBox="1"/>
            <p:nvPr/>
          </p:nvSpPr>
          <p:spPr>
            <a:xfrm>
              <a:off x="2212783" y="4447977"/>
              <a:ext cx="7766435" cy="969496"/>
            </a:xfrm>
            <a:prstGeom prst="rect">
              <a:avLst/>
            </a:prstGeom>
            <a:noFill/>
          </p:spPr>
          <p:txBody>
            <a:bodyPr wrap="square" rtlCol="0" anchor="ctr">
              <a:spAutoFit/>
            </a:bodyPr>
            <a:lstStyle/>
            <a:p>
              <a:pPr algn="ctr">
                <a:lnSpc>
                  <a:spcPts val="3000"/>
                </a:lnSpc>
                <a:spcAft>
                  <a:spcPts val="600"/>
                </a:spcAft>
              </a:pPr>
              <a:r>
                <a:rPr lang="en-US" sz="2600" dirty="0" smtClean="0">
                  <a:solidFill>
                    <a:schemeClr val="accent1">
                      <a:lumMod val="50000"/>
                    </a:schemeClr>
                  </a:solidFill>
                  <a:latin typeface="Calibri" panose="020F0502020204030204" pitchFamily="34" charset="0"/>
                  <a:cs typeface="Calibri" panose="020F0502020204030204" pitchFamily="34" charset="0"/>
                </a:rPr>
                <a:t>11th </a:t>
              </a:r>
              <a:r>
                <a:rPr lang="en-US" sz="2600" dirty="0">
                  <a:solidFill>
                    <a:schemeClr val="accent1">
                      <a:lumMod val="50000"/>
                    </a:schemeClr>
                  </a:solidFill>
                  <a:latin typeface="Calibri" panose="020F0502020204030204" pitchFamily="34" charset="0"/>
                  <a:cs typeface="Calibri" panose="020F0502020204030204" pitchFamily="34" charset="0"/>
                </a:rPr>
                <a:t>floor, Capstone Building, Opp. Chirag </a:t>
              </a:r>
              <a:r>
                <a:rPr lang="en-US" sz="2600" dirty="0" smtClean="0">
                  <a:solidFill>
                    <a:schemeClr val="accent1">
                      <a:lumMod val="50000"/>
                    </a:schemeClr>
                  </a:solidFill>
                  <a:latin typeface="Calibri" panose="020F0502020204030204" pitchFamily="34" charset="0"/>
                  <a:cs typeface="Calibri" panose="020F0502020204030204" pitchFamily="34" charset="0"/>
                </a:rPr>
                <a:t>Mototrs,</a:t>
              </a:r>
            </a:p>
            <a:p>
              <a:pPr algn="ctr">
                <a:lnSpc>
                  <a:spcPts val="3000"/>
                </a:lnSpc>
                <a:spcAft>
                  <a:spcPts val="600"/>
                </a:spcAft>
              </a:pPr>
              <a:r>
                <a:rPr lang="en-US" sz="2600" dirty="0" smtClean="0">
                  <a:solidFill>
                    <a:schemeClr val="accent1">
                      <a:lumMod val="50000"/>
                    </a:schemeClr>
                  </a:solidFill>
                  <a:latin typeface="Calibri" panose="020F0502020204030204" pitchFamily="34" charset="0"/>
                  <a:cs typeface="Calibri" panose="020F0502020204030204" pitchFamily="34" charset="0"/>
                </a:rPr>
                <a:t>Nr</a:t>
              </a:r>
              <a:r>
                <a:rPr lang="en-US" sz="2600" dirty="0">
                  <a:solidFill>
                    <a:schemeClr val="accent1">
                      <a:lumMod val="50000"/>
                    </a:schemeClr>
                  </a:solidFill>
                  <a:latin typeface="Calibri" panose="020F0502020204030204" pitchFamily="34" charset="0"/>
                  <a:cs typeface="Calibri" panose="020F0502020204030204" pitchFamily="34" charset="0"/>
                </a:rPr>
                <a:t>. Parimal Garden, Ahmedabad, Gujarat 380006, India</a:t>
              </a:r>
              <a:endParaRPr lang="en-IN" sz="2600" dirty="0">
                <a:solidFill>
                  <a:schemeClr val="accent1">
                    <a:lumMod val="50000"/>
                  </a:schemeClr>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980996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TotalTime>
  <Words>303</Words>
  <Application>Microsoft Office PowerPoint</Application>
  <PresentationFormat>Widescreen</PresentationFormat>
  <Paragraphs>54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Akshay Designs</dc:creator>
  <cp:lastModifiedBy>Akshay Designs</cp:lastModifiedBy>
  <cp:revision>21</cp:revision>
  <dcterms:created xsi:type="dcterms:W3CDTF">2020-01-23T06:16:12Z</dcterms:created>
  <dcterms:modified xsi:type="dcterms:W3CDTF">2020-01-23T14:02:58Z</dcterms:modified>
</cp:coreProperties>
</file>